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49" r:id="rId2"/>
    <p:sldId id="350" r:id="rId3"/>
    <p:sldId id="351" r:id="rId4"/>
    <p:sldId id="353" r:id="rId5"/>
    <p:sldId id="354" r:id="rId6"/>
    <p:sldId id="355" r:id="rId7"/>
    <p:sldId id="356" r:id="rId8"/>
    <p:sldId id="358" r:id="rId9"/>
    <p:sldId id="357" r:id="rId10"/>
    <p:sldId id="3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C00000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44" y="4644629"/>
            <a:ext cx="1561381" cy="1561381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ОКАЗАНИЕ ПЕРВОЙ ПОМОЩИ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82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Венозное кровотечение можно остановить сделав правильную перевязку. Поврежденную конечность поднимают вверх, чтобы уменьшить кровоток. На рану необходимо наложить плотный тампон из бинта или марли, а поверх него сделать давящую повязку. </a:t>
            </a:r>
            <a:br>
              <a:rPr lang="ru-RU" sz="1600" i="1" dirty="0"/>
            </a:br>
            <a:r>
              <a:rPr lang="ru-RU" sz="1600" i="1" dirty="0"/>
              <a:t>За неимением этих материалов можно использовать и чистый носовой платок.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Темный 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Кровь течет непрерывной равномерной струей или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очень слабой 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При надавливании в область раны кровотечение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</a:p>
        </p:txBody>
      </p:sp>
    </p:spTree>
    <p:extLst>
      <p:ext uri="{BB962C8B-B14F-4D97-AF65-F5344CB8AC3E}">
        <p14:creationId xmlns:p14="http://schemas.microsoft.com/office/powerpoint/2010/main" val="33727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3320"/>
            <a:ext cx="2638096" cy="2584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16838" y="7256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Какая помощь называется самопомощью?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9505" y="1090525"/>
            <a:ext cx="6540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Помощь, которую мы оказываем самим себе.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22782" y="1667054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 мы сообщаем врачу о том, что заболели?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1395" y="2030255"/>
            <a:ext cx="653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помощью телефонного звонка.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31702" y="279339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Что нужно сообщить, когда звонишь в поликлинику?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0315" y="3156600"/>
            <a:ext cx="653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Фамилию и имя, возраст больного, домашний адрес, что болит.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41361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  <p:bldP spid="27" grpId="0"/>
      <p:bldP spid="28" grpId="0" build="p"/>
      <p:bldP spid="29" grpId="0"/>
      <p:bldP spid="30" grpId="0" build="p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8" y="4077627"/>
            <a:ext cx="5818857" cy="200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38728" y="324574"/>
            <a:ext cx="692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означает понятие «ДТП»?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5451" y="916285"/>
            <a:ext cx="65402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«Дорожно-транспортное происшествие» – событие, возникшее в процессе движения </a:t>
            </a:r>
            <a:b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дороге транспортного средства и с его участием, при котором погибли или ранены люди, повреждены транспортные средства, сооружения, грузы либо причинен иной материальный ущерб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(п. 1.2. «Правила дорожного движения РФ»).</a:t>
            </a:r>
          </a:p>
        </p:txBody>
      </p:sp>
    </p:spTree>
    <p:extLst>
      <p:ext uri="{BB962C8B-B14F-4D97-AF65-F5344CB8AC3E}">
        <p14:creationId xmlns:p14="http://schemas.microsoft.com/office/powerpoint/2010/main" val="59927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1177009" y="3670632"/>
            <a:ext cx="4859488" cy="66718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05" name="Стрелка вниз 104"/>
          <p:cNvSpPr/>
          <p:nvPr/>
        </p:nvSpPr>
        <p:spPr>
          <a:xfrm>
            <a:off x="41839" y="498626"/>
            <a:ext cx="1118518" cy="616017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Скругленный прямоугольник 77"/>
          <p:cNvSpPr/>
          <p:nvPr/>
        </p:nvSpPr>
        <p:spPr>
          <a:xfrm>
            <a:off x="1150696" y="673472"/>
            <a:ext cx="5788714" cy="38403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62" name="TextBox 11"/>
          <p:cNvSpPr txBox="1">
            <a:spLocks noChangeArrowheads="1"/>
          </p:cNvSpPr>
          <p:nvPr/>
        </p:nvSpPr>
        <p:spPr bwMode="auto">
          <a:xfrm flipH="1">
            <a:off x="1150696" y="673495"/>
            <a:ext cx="5478701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Удостоверься в собственной безопасности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54627" y="3719932"/>
            <a:ext cx="3445104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Вызови бригаду скорой помощи </a:t>
            </a:r>
            <a:b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телефонному номеру 112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58733" y="98516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 ПРИ ДТП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405542" y="673472"/>
            <a:ext cx="418849" cy="429922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84915" y="6210384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</a:p>
          </p:txBody>
        </p:sp>
      </p:grpSp>
      <p:sp>
        <p:nvSpPr>
          <p:cNvPr id="106" name="Скругленный прямоугольник 105"/>
          <p:cNvSpPr/>
          <p:nvPr/>
        </p:nvSpPr>
        <p:spPr>
          <a:xfrm>
            <a:off x="1150696" y="1288369"/>
            <a:ext cx="5792642" cy="79501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11"/>
          <p:cNvSpPr txBox="1">
            <a:spLocks noChangeArrowheads="1"/>
          </p:cNvSpPr>
          <p:nvPr/>
        </p:nvSpPr>
        <p:spPr bwMode="auto">
          <a:xfrm flipH="1">
            <a:off x="1138471" y="1275540"/>
            <a:ext cx="562045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Место аварии обозначь знаками, свидетельствующими </a:t>
            </a:r>
            <a:b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об аварийной остановке или включи аварийную сигнализацию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1150809" y="2311317"/>
            <a:ext cx="5782489" cy="1091964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1138471" y="2326062"/>
            <a:ext cx="5610412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Оцени ситуацию: сколько пострадавших, имеются </a:t>
            </a:r>
            <a:b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 среди них беременные, дети, инвалиды, в сознании они или нет, наличие у пострадавших артериальных кровотечений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378" y="3640225"/>
            <a:ext cx="820075" cy="820075"/>
          </a:xfrm>
          <a:prstGeom prst="rect">
            <a:avLst/>
          </a:prstGeom>
        </p:spPr>
      </p:pic>
      <p:sp>
        <p:nvSpPr>
          <p:cNvPr id="114" name="Скругленный прямоугольник 113"/>
          <p:cNvSpPr/>
          <p:nvPr/>
        </p:nvSpPr>
        <p:spPr>
          <a:xfrm>
            <a:off x="1164670" y="4556454"/>
            <a:ext cx="4871826" cy="34476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6" name="TextBox 11"/>
          <p:cNvSpPr txBox="1">
            <a:spLocks noChangeArrowheads="1"/>
          </p:cNvSpPr>
          <p:nvPr/>
        </p:nvSpPr>
        <p:spPr bwMode="auto">
          <a:xfrm flipH="1">
            <a:off x="1154627" y="4551131"/>
            <a:ext cx="4718316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Окажи первую помощь пострадавшим при ДТП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154844" y="5174378"/>
            <a:ext cx="4881651" cy="59098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60883" y="5180593"/>
            <a:ext cx="4712060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выясни и запиши личные </a:t>
            </a:r>
            <a:b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данные очевидцев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23" name="Группа 122"/>
          <p:cNvGrpSpPr/>
          <p:nvPr/>
        </p:nvGrpSpPr>
        <p:grpSpPr>
          <a:xfrm>
            <a:off x="391673" y="1465769"/>
            <a:ext cx="418849" cy="429922"/>
            <a:chOff x="3532039" y="6181178"/>
            <a:chExt cx="418849" cy="429922"/>
          </a:xfrm>
        </p:grpSpPr>
        <p:sp>
          <p:nvSpPr>
            <p:cNvPr id="124" name="Блок-схема: узел 12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389830" y="2647873"/>
            <a:ext cx="418849" cy="429922"/>
            <a:chOff x="3532039" y="6181178"/>
            <a:chExt cx="418849" cy="429922"/>
          </a:xfrm>
        </p:grpSpPr>
        <p:sp>
          <p:nvSpPr>
            <p:cNvPr id="127" name="Блок-схема: узел 12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97998" y="3793573"/>
            <a:ext cx="418849" cy="429922"/>
            <a:chOff x="3532039" y="6181178"/>
            <a:chExt cx="418849" cy="429922"/>
          </a:xfrm>
        </p:grpSpPr>
        <p:sp>
          <p:nvSpPr>
            <p:cNvPr id="130" name="Блок-схема: узел 12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584915" y="6210384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</a:p>
          </p:txBody>
        </p:sp>
      </p:grpSp>
      <p:grpSp>
        <p:nvGrpSpPr>
          <p:cNvPr id="132" name="Группа 131"/>
          <p:cNvGrpSpPr/>
          <p:nvPr/>
        </p:nvGrpSpPr>
        <p:grpSpPr>
          <a:xfrm>
            <a:off x="404401" y="4505447"/>
            <a:ext cx="418849" cy="429922"/>
            <a:chOff x="3532039" y="6181178"/>
            <a:chExt cx="418849" cy="429922"/>
          </a:xfrm>
        </p:grpSpPr>
        <p:sp>
          <p:nvSpPr>
            <p:cNvPr id="133" name="Блок-схема: узел 1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416835" y="5260794"/>
            <a:ext cx="418849" cy="429922"/>
            <a:chOff x="3532039" y="6181178"/>
            <a:chExt cx="418849" cy="429922"/>
          </a:xfrm>
        </p:grpSpPr>
        <p:sp>
          <p:nvSpPr>
            <p:cNvPr id="136" name="Блок-схема: узел 135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91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5" grpId="0" animBg="1"/>
      <p:bldP spid="78" grpId="0" animBg="1"/>
      <p:bldP spid="62" grpId="0"/>
      <p:bldP spid="70" grpId="0"/>
      <p:bldP spid="67" grpId="0"/>
      <p:bldP spid="106" grpId="0" animBg="1"/>
      <p:bldP spid="69" grpId="0"/>
      <p:bldP spid="107" grpId="0" animBg="1"/>
      <p:bldP spid="89" grpId="0"/>
      <p:bldP spid="114" grpId="0" animBg="1"/>
      <p:bldP spid="116" grpId="0"/>
      <p:bldP spid="118" grpId="0" animBg="1"/>
      <p:bldP spid="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низ 8"/>
          <p:cNvSpPr/>
          <p:nvPr/>
        </p:nvSpPr>
        <p:spPr>
          <a:xfrm>
            <a:off x="83127" y="207362"/>
            <a:ext cx="1118518" cy="654995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93705" y="826763"/>
            <a:ext cx="5943474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диспетчеру причину вызова.</a:t>
            </a: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4" y="24377"/>
            <a:ext cx="735542" cy="735542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179748" y="207363"/>
            <a:ext cx="582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АЛГОРИТМ ВЫЗОВА БРИГАДЫ СКОРОЙ ПОМОЩИ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5569" y="808281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1201647" y="1298330"/>
            <a:ext cx="5935531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Указать, кто именно пострадал: пешеход, водитель, пассажиры.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464563" y="1274204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1220396" y="1751103"/>
            <a:ext cx="5916782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количество пострадавших.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466097" y="173543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1201646" y="2123826"/>
            <a:ext cx="5951123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пол и примерный возраст пострадавших, есть ли среди пострадавших беременные женщины, дети и инвалиды.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467675" y="2214833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1193417" y="2689969"/>
            <a:ext cx="5959352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точный адрес и его ориентиры (город, село, улица, дом, км дороги ближайшего к месту несчастного случая, общеизвестные ориентиры).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467675" y="2902902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1182922" y="3464899"/>
            <a:ext cx="595425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дополнительных опасностях.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465569" y="3446418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1206771" y="3921198"/>
            <a:ext cx="5945997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свой возраст.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465569" y="3909906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1209086" y="4298639"/>
            <a:ext cx="5554258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предпринятых действиях и спросить диспетчера о том, что делать вам дальше.</a:t>
            </a:r>
          </a:p>
        </p:txBody>
      </p:sp>
      <p:grpSp>
        <p:nvGrpSpPr>
          <p:cNvPr id="100" name="Группа 99"/>
          <p:cNvGrpSpPr/>
          <p:nvPr/>
        </p:nvGrpSpPr>
        <p:grpSpPr>
          <a:xfrm>
            <a:off x="465840" y="4395510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4" name="TextBox 11"/>
          <p:cNvSpPr txBox="1">
            <a:spLocks noChangeArrowheads="1"/>
          </p:cNvSpPr>
          <p:nvPr/>
        </p:nvSpPr>
        <p:spPr bwMode="auto">
          <a:xfrm flipH="1">
            <a:off x="1211911" y="4855515"/>
            <a:ext cx="4970697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организовать встречу бригады скорой помощи.</a:t>
            </a:r>
          </a:p>
        </p:txBody>
      </p:sp>
      <p:grpSp>
        <p:nvGrpSpPr>
          <p:cNvPr id="105" name="Группа 104"/>
          <p:cNvGrpSpPr/>
          <p:nvPr/>
        </p:nvGrpSpPr>
        <p:grpSpPr>
          <a:xfrm>
            <a:off x="465569" y="4955375"/>
            <a:ext cx="360000" cy="360000"/>
            <a:chOff x="330926" y="1227909"/>
            <a:chExt cx="360000" cy="360000"/>
          </a:xfrm>
        </p:grpSpPr>
        <p:sp>
          <p:nvSpPr>
            <p:cNvPr id="106" name="Овал 10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8" name="TextBox 11"/>
          <p:cNvSpPr txBox="1">
            <a:spLocks noChangeArrowheads="1"/>
          </p:cNvSpPr>
          <p:nvPr/>
        </p:nvSpPr>
        <p:spPr bwMode="auto">
          <a:xfrm flipH="1">
            <a:off x="1182923" y="5431524"/>
            <a:ext cx="499968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Диспетчер первый кладет трубку.</a:t>
            </a:r>
          </a:p>
        </p:txBody>
      </p:sp>
      <p:grpSp>
        <p:nvGrpSpPr>
          <p:cNvPr id="114" name="Группа 113"/>
          <p:cNvGrpSpPr/>
          <p:nvPr/>
        </p:nvGrpSpPr>
        <p:grpSpPr>
          <a:xfrm>
            <a:off x="465569" y="5416602"/>
            <a:ext cx="360000" cy="360000"/>
            <a:chOff x="330926" y="1227909"/>
            <a:chExt cx="360000" cy="360000"/>
          </a:xfrm>
        </p:grpSpPr>
        <p:sp>
          <p:nvSpPr>
            <p:cNvPr id="116" name="Овал 11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79748" y="5754561"/>
            <a:ext cx="5560717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Вызывающий скорую помощь кладет трубку только </a:t>
            </a:r>
            <a:b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после сообщения всей, известной ему, информации и </a:t>
            </a:r>
            <a:r>
              <a:rPr lang="ru-RU" altLang="zh-CN" sz="1499" kern="0" dirty="0">
                <a:solidFill>
                  <a:srgbClr val="C00000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когда он четко услышал ответ диспетчера «Вызов принят»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465569" y="5966784"/>
            <a:ext cx="360000" cy="360000"/>
            <a:chOff x="330926" y="1227909"/>
            <a:chExt cx="360000" cy="360000"/>
          </a:xfrm>
        </p:grpSpPr>
        <p:sp>
          <p:nvSpPr>
            <p:cNvPr id="124" name="Овал 12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64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9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  <p:bldP spid="104" grpId="0"/>
      <p:bldP spid="108" grpId="0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3" y="988835"/>
            <a:ext cx="5516648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есть подозрение на </a:t>
            </a:r>
            <a:r>
              <a:rPr lang="ru-RU" altLang="zh-CN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травмирование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позвоночника, то извлекать пострадавшего из автомобиля до приезда профессионалов категорически запрещается!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ОКАЗАНИИ ПЕРВОЙ ПОМОЩИ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72535"/>
            <a:ext cx="6255856" cy="191282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54735"/>
            <a:ext cx="5516651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у пострадавшего нет дыхания, не прослушивается сердцебиение, у очевидцев есть не более четырех минут, чтобы спасти отмирание мозга больного, которое произойдет из-за катастрофической нехватки его кислородного снабжения.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58329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551420" y="4720175"/>
            <a:ext cx="5640247" cy="185714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1"/>
          <p:cNvSpPr txBox="1">
            <a:spLocks noChangeArrowheads="1"/>
          </p:cNvSpPr>
          <p:nvPr/>
        </p:nvSpPr>
        <p:spPr bwMode="auto">
          <a:xfrm flipH="1">
            <a:off x="1236941" y="4771584"/>
            <a:ext cx="4854918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 летальном исходе может говорить только отсутствие дыхания и сердцебиения. Предоставление доврачебной помощи должно осуществляться до тех пор, пока есть хотя бы малейшая надежда на спасение пострадавшего.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23806" y="4956990"/>
            <a:ext cx="756781" cy="776788"/>
            <a:chOff x="3532039" y="6181178"/>
            <a:chExt cx="418849" cy="429922"/>
          </a:xfrm>
        </p:grpSpPr>
        <p:sp>
          <p:nvSpPr>
            <p:cNvPr id="57" name="Блок-схема: узел 5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23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52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2" y="988835"/>
            <a:ext cx="5535835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Переворачивать пострадавшего нужно правильно. Для этого его руку кладут на свое плечо. Затем сгибают ногу больного и, взяв за ее колено, медленно переворачивают все тело на бок.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ОКАЗАНИИ ПЕРВОЙ ПОМОЩИ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02383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49383"/>
            <a:ext cx="5692769" cy="189836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31583"/>
            <a:ext cx="5049582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артериальном кровотечении кровь ярко-алая и бьёт из раны фонтаном. </a:t>
            </a:r>
            <a:b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Этот вид кровопотери самый опасный. </a:t>
            </a:r>
            <a:b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его остановки потребуется наложение жгута на 5 см выше от самого повреждения на 1-2 часа в зависимости от времени года.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35177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Скругленный прямоугольник 24"/>
          <p:cNvSpPr/>
          <p:nvPr/>
        </p:nvSpPr>
        <p:spPr>
          <a:xfrm>
            <a:off x="619086" y="4719791"/>
            <a:ext cx="5677003" cy="185752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 flipH="1">
            <a:off x="1262273" y="4801990"/>
            <a:ext cx="5033816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венозном кровотечении кровь темная, тягучая, выливается обширной струей. </a:t>
            </a:r>
            <a:b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спасения пациента в этом случае повязку давящего типа (не жгут!) накладывают </a:t>
            </a:r>
            <a:b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1-2 см ниже раны, предварительно закрыв ее салфеткой.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25492" y="4905584"/>
            <a:ext cx="756781" cy="776788"/>
            <a:chOff x="3532039" y="6181178"/>
            <a:chExt cx="418849" cy="429922"/>
          </a:xfrm>
        </p:grpSpPr>
        <p:sp>
          <p:nvSpPr>
            <p:cNvPr id="28" name="Блок-схема: узел 2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22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47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090"/>
          <a:stretch/>
        </p:blipFill>
        <p:spPr>
          <a:xfrm flipH="1">
            <a:off x="3563938" y="644490"/>
            <a:ext cx="3453540" cy="103073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0143" y="64380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АРТЕРИАЛЬНОЕ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00" y="4719453"/>
            <a:ext cx="3622876" cy="203786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9822" y="2185511"/>
            <a:ext cx="6747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Место кровотечения необходимо приподнять выше уровня нахождения сердца. При участии помощника необходимо зажать рану и удерживать до конца оказания помощи. Выше раны перед накладыванием жгута подкладывают марлю, бинт, или платок а также записку, на которой указывают время, когда оказывалась помощь по устранению кровотечения. Жгут растягивают и делают один виток, следя, чтобы соблюдалась тугость, после чего еще делается дополнительные два витка, которые по силе стягивания немного слабее первого. Наложив жгут, необходимо немедленно вызвать бригаду скорой медицинской помощи и находится до их приезда рядом с пострадавшим..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8942" y="599972"/>
            <a:ext cx="3344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артериального </a:t>
            </a:r>
            <a:b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Кровотечение, пульсирует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ритм с ударами сердца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Артериальная кровь имеет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ярко-алый цвет</a:t>
            </a:r>
          </a:p>
        </p:txBody>
      </p:sp>
    </p:spTree>
    <p:extLst>
      <p:ext uri="{BB962C8B-B14F-4D97-AF65-F5344CB8AC3E}">
        <p14:creationId xmlns:p14="http://schemas.microsoft.com/office/powerpoint/2010/main" val="9373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Венозное кровотечение можно остановить сделав правильную перевязку. Поврежденную конечность поднимают вверх, чтобы уменьшить кровоток. На рану необходимо наложить плотный тампон из бинта или марли, а поверх него сделать давящую повязку. </a:t>
            </a:r>
            <a:br>
              <a:rPr lang="ru-RU" sz="1600" i="1" dirty="0"/>
            </a:br>
            <a:r>
              <a:rPr lang="ru-RU" sz="1600" i="1" dirty="0"/>
              <a:t>За неимением этих материалов можно использовать и чистый носовой платок.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Темный 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Кровь течет непрерывной равномерной струей или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очень слабой 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При надавливании в область раны кровотечение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</a:p>
        </p:txBody>
      </p:sp>
    </p:spTree>
    <p:extLst>
      <p:ext uri="{BB962C8B-B14F-4D97-AF65-F5344CB8AC3E}">
        <p14:creationId xmlns:p14="http://schemas.microsoft.com/office/powerpoint/2010/main" val="11976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818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Wingdings</vt:lpstr>
      <vt:lpstr>Тема Office</vt:lpstr>
      <vt:lpstr>ОКАЗАНИЕ ПЕРВОЙ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300</cp:revision>
  <dcterms:created xsi:type="dcterms:W3CDTF">2019-08-19T07:52:16Z</dcterms:created>
  <dcterms:modified xsi:type="dcterms:W3CDTF">2024-12-14T10:38:33Z</dcterms:modified>
</cp:coreProperties>
</file>